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70" r:id="rId4"/>
    <p:sldId id="262" r:id="rId5"/>
    <p:sldId id="264" r:id="rId6"/>
    <p:sldId id="256" r:id="rId7"/>
    <p:sldId id="266" r:id="rId8"/>
    <p:sldId id="265" r:id="rId9"/>
    <p:sldId id="267" r:id="rId10"/>
    <p:sldId id="268" r:id="rId11"/>
    <p:sldId id="269" r:id="rId12"/>
    <p:sldId id="271" r:id="rId13"/>
    <p:sldId id="272" r:id="rId14"/>
    <p:sldId id="273" r:id="rId15"/>
    <p:sldId id="260" r:id="rId16"/>
    <p:sldId id="25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174C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rgbClr val="3174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 userDrawn="1"/>
        </p:nvSpPr>
        <p:spPr>
          <a:xfrm>
            <a:off x="1691680" y="1556792"/>
            <a:ext cx="5688632" cy="3096344"/>
          </a:xfrm>
          <a:prstGeom prst="round2DiagRect">
            <a:avLst/>
          </a:prstGeom>
          <a:solidFill>
            <a:schemeClr val="bg2"/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628800"/>
            <a:ext cx="5544616" cy="2952328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8" name="Picture 20" descr="C:\Users\admin\Desktop\презентации для\QIP Shot - Screen 022.png"/>
          <p:cNvPicPr>
            <a:picLocks noChangeAspect="1" noChangeArrowheads="1"/>
          </p:cNvPicPr>
          <p:nvPr userDrawn="1"/>
        </p:nvPicPr>
        <p:blipFill>
          <a:blip r:embed="rId2" cstate="print"/>
          <a:srcRect t="8541" r="21115" b="14593"/>
          <a:stretch>
            <a:fillRect/>
          </a:stretch>
        </p:blipFill>
        <p:spPr bwMode="auto">
          <a:xfrm>
            <a:off x="5111552" y="5373216"/>
            <a:ext cx="4032448" cy="648072"/>
          </a:xfrm>
          <a:prstGeom prst="rect">
            <a:avLst/>
          </a:prstGeom>
          <a:noFill/>
        </p:spPr>
      </p:pic>
      <p:pic>
        <p:nvPicPr>
          <p:cNvPr id="9" name="Picture 19" descr="C:\Users\admin\Desktop\презентации для\QIP Shot - Screen 021.png"/>
          <p:cNvPicPr>
            <a:picLocks noChangeAspect="1" noChangeArrowheads="1"/>
          </p:cNvPicPr>
          <p:nvPr userDrawn="1"/>
        </p:nvPicPr>
        <p:blipFill>
          <a:blip r:embed="rId3" cstate="print"/>
          <a:srcRect l="5146" r="1282" b="13741"/>
          <a:stretch>
            <a:fillRect/>
          </a:stretch>
        </p:blipFill>
        <p:spPr bwMode="auto">
          <a:xfrm>
            <a:off x="0" y="5373216"/>
            <a:ext cx="5255568" cy="648072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 userDrawn="1"/>
        </p:nvCxnSpPr>
        <p:spPr>
          <a:xfrm>
            <a:off x="-108520" y="5373216"/>
            <a:ext cx="925252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-108520" y="6021288"/>
            <a:ext cx="925252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 userDrawn="1"/>
        </p:nvSpPr>
        <p:spPr>
          <a:xfrm>
            <a:off x="467544" y="1628800"/>
            <a:ext cx="8208912" cy="4824536"/>
          </a:xfrm>
          <a:prstGeom prst="round2DiagRect">
            <a:avLst/>
          </a:prstGeom>
          <a:solidFill>
            <a:schemeClr val="bg2"/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с двумя скругленными противолежащими углами 3"/>
          <p:cNvSpPr/>
          <p:nvPr userDrawn="1"/>
        </p:nvSpPr>
        <p:spPr>
          <a:xfrm>
            <a:off x="467544" y="260648"/>
            <a:ext cx="8208912" cy="1152128"/>
          </a:xfrm>
          <a:prstGeom prst="round2DiagRect">
            <a:avLst/>
          </a:prstGeom>
          <a:solidFill>
            <a:schemeClr val="bg2"/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64896" cy="1008112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6" cy="468052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0" y="0"/>
            <a:ext cx="0" cy="68580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0" y="0"/>
            <a:ext cx="9144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>
            <a:off x="9144000" y="0"/>
            <a:ext cx="0" cy="68580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 userDrawn="1"/>
        </p:nvCxnSpPr>
        <p:spPr>
          <a:xfrm flipH="1">
            <a:off x="0" y="6858000"/>
            <a:ext cx="9144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 cstate="print">
            <a:alphaModFix amt="35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 userDrawn="1"/>
        </p:nvSpPr>
        <p:spPr>
          <a:xfrm>
            <a:off x="467544" y="260648"/>
            <a:ext cx="8208912" cy="1152128"/>
          </a:xfrm>
          <a:prstGeom prst="round2DiagRect">
            <a:avLst/>
          </a:prstGeom>
          <a:solidFill>
            <a:schemeClr val="bg2"/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0" y="0"/>
            <a:ext cx="0" cy="68580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0" y="0"/>
            <a:ext cx="9144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9144000" y="0"/>
            <a:ext cx="0" cy="68580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 userDrawn="1"/>
        </p:nvCxnSpPr>
        <p:spPr>
          <a:xfrm flipH="1">
            <a:off x="0" y="6858000"/>
            <a:ext cx="9144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скругленными противолежащими углами 8"/>
          <p:cNvSpPr/>
          <p:nvPr userDrawn="1"/>
        </p:nvSpPr>
        <p:spPr>
          <a:xfrm>
            <a:off x="683569" y="2348881"/>
            <a:ext cx="7848872" cy="1296144"/>
          </a:xfrm>
          <a:prstGeom prst="round2DiagRect">
            <a:avLst/>
          </a:prstGeom>
          <a:solidFill>
            <a:schemeClr val="bg2"/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420888"/>
            <a:ext cx="7704857" cy="1152129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1691680" y="6237312"/>
            <a:ext cx="6115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Автор шаблона презентации: Погодаева Оксана Викторовна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0" y="0"/>
            <a:ext cx="0" cy="68580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0" y="0"/>
            <a:ext cx="9144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9144000" y="0"/>
            <a:ext cx="0" cy="685800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 userDrawn="1"/>
        </p:nvCxnSpPr>
        <p:spPr>
          <a:xfrm flipH="1">
            <a:off x="0" y="6858000"/>
            <a:ext cx="91440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5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mg.elo7.com.br/product/original/1258493/papel-de-parede-desenhos-no-caderno-papel-de-parede-com-desenho-de-flores.jpg" TargetMode="External"/><Relationship Id="rId2" Type="http://schemas.openxmlformats.org/officeDocument/2006/relationships/hyperlink" Target="https://s-media-cache-ak0.pinimg.com/originals/31/70/ce/3170ce169baab7c04c5682162a45af65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урока: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i="1" dirty="0" smtClean="0"/>
              <a:t>Тема </a:t>
            </a:r>
            <a:r>
              <a:rPr lang="ru-RU" i="1" dirty="0" smtClean="0"/>
              <a:t>странничества в повести Н.С.Лескова «Очарованный </a:t>
            </a:r>
            <a:r>
              <a:rPr lang="ru-RU" i="1" dirty="0" smtClean="0"/>
              <a:t>странник»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Запись ответов:</a:t>
            </a:r>
            <a:endParaRPr lang="ru-RU" sz="2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1556792"/>
          <a:ext cx="8136904" cy="4402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268252"/>
                <a:gridCol w="2034226"/>
                <a:gridCol w="2034226"/>
              </a:tblGrid>
              <a:tr h="2833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группа</a:t>
                      </a:r>
                      <a:endParaRPr lang="ru-RU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группа</a:t>
                      </a:r>
                      <a:endParaRPr lang="ru-RU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группа</a:t>
                      </a:r>
                      <a:endParaRPr lang="ru-RU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группа</a:t>
                      </a:r>
                      <a:endParaRPr lang="ru-RU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0371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Ответ на вопрос: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9" y="1988840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«Странствие главного героя – это попытка убежать от навалившихся жизненных невзгод или возможность познать Истину жизни?»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Подведение итогов: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988840"/>
            <a:ext cx="7009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1. Убедительны ли  были выступления участников?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2852936"/>
            <a:ext cx="6920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3. Сумела ли группа справиться со своей задачей?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2420888"/>
            <a:ext cx="7356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2. Назовите сильные и слабые стороны выступлений.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3284984"/>
            <a:ext cx="8089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4. Убедительны ли были доказательства в ходе полемики?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3717032"/>
            <a:ext cx="5601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5. Оцените свою деятельность в  группе.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414908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6. Назовите сильные и слабые стороны своей работы.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Домашнее задание: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2636912"/>
            <a:ext cx="7632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Подготовьте письменный развернутый ответ на вопрос: «Какие древнерусские традиции отразил Н.С.Лесков в повести «Очарованный странник»?</a:t>
            </a:r>
            <a:endParaRPr lang="ru-RU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51720" y="1844824"/>
            <a:ext cx="511256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</a:t>
            </a:r>
            <a:b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</a:t>
            </a:r>
            <a:b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221088"/>
            <a:ext cx="7848872" cy="216024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1800" dirty="0" smtClean="0"/>
              <a:t>источник </a:t>
            </a:r>
            <a:r>
              <a:rPr lang="ru-RU" sz="1800" dirty="0" smtClean="0"/>
              <a:t>шаблона: </a:t>
            </a:r>
            <a:r>
              <a:rPr lang="en-US" sz="1800" dirty="0" smtClean="0">
                <a:hlinkClick r:id="rId2"/>
              </a:rPr>
              <a:t>http://pedsovet.su</a:t>
            </a:r>
            <a:r>
              <a:rPr lang="ru-RU" sz="1800" dirty="0" smtClean="0"/>
              <a:t> </a:t>
            </a:r>
            <a:r>
              <a:rPr lang="en-US" sz="1800" dirty="0" err="1" smtClean="0"/>
              <a:t>Pedsovet.su</a:t>
            </a:r>
            <a:r>
              <a:rPr lang="ru-RU" sz="1800" dirty="0" smtClean="0"/>
              <a:t>. Сообщество взаимопомощи учителей;</a:t>
            </a:r>
          </a:p>
          <a:p>
            <a:pPr>
              <a:buFontTx/>
              <a:buChar char="-"/>
            </a:pPr>
            <a:r>
              <a:rPr lang="ru-RU" sz="1800" dirty="0" smtClean="0"/>
              <a:t>автора шаблона: Погодаева Оксана Викторовна, педагог дополнительного образования МБУ ДО «Станция юных натуралистов» г. Новокузнецк;</a:t>
            </a:r>
          </a:p>
          <a:p>
            <a:pPr>
              <a:buFontTx/>
              <a:buChar char="-"/>
            </a:pPr>
            <a:r>
              <a:rPr lang="ru-RU" sz="1800" smtClean="0"/>
              <a:t>автор </a:t>
            </a:r>
            <a:r>
              <a:rPr lang="ru-RU" sz="1800" dirty="0" smtClean="0"/>
              <a:t>разработки урока: Безруков Д.Н., учитель русского языка и литературы, МКОУ «СОШ №7» гп Талинка Октябрьского района ХМАО - Югры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изображений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800" dirty="0" smtClean="0"/>
              <a:t>Каллиграфия. Русский алфавит </a:t>
            </a:r>
            <a:r>
              <a:rPr lang="en-US" sz="2800" dirty="0" smtClean="0">
                <a:hlinkClick r:id="rId2"/>
              </a:rPr>
              <a:t>https://s-media-cache-ak0.pinimg.com/originals/31/70/ce/3170ce169baab7c04c5682162a45af65.jpg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Страница тетради в линейку </a:t>
            </a:r>
            <a:r>
              <a:rPr lang="en-US" sz="2800" dirty="0" smtClean="0">
                <a:hlinkClick r:id="rId3"/>
              </a:rPr>
              <a:t>https://img.elo7.com.br/product/original/1258493/papel-de-parede-desenhos-no-caderno-papel-de-parede-com-desenho-de-flores.jpg</a:t>
            </a:r>
            <a:r>
              <a:rPr lang="ru-RU" sz="28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урока: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84482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Цель урока: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проанализировать произведение, обобщить и систематизировать материал.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852936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Цель дискуссии: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 используя приемы дискуссии,  проанализировать произведение, выделить ключевые моменты, определить отношение обучающихся к проблеме произведения, научить учеников обобщать, систематизировать, делать выводы, доказывать свою точку зрения, опираясь на источники, дополнительную литературу.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Главная цель дискуссии - подготовить ответ на вопрос: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276872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</a:rPr>
              <a:t>«Странствие главного героя – это попытка убежать от навалившихся жизненных невзгод или возможность познать Истину жизни?»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Планируемые результаты обучения: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420888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Предметные: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проанализировать произведение, определить основные этапы развития сюжета, идейную задачу образа главного героя; обобщить и систематизировать полученные знания.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Планируемые результаты обучения: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628800"/>
            <a:ext cx="7357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Метапредметные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универсальные учебные действия: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060848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Личностные: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осознавать личностный смысл учения; проявлять готовность к саморазвитию, уважительное отношение к русской литературе.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299695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000" b="1" smtClean="0">
                <a:solidFill>
                  <a:schemeClr val="tx2">
                    <a:lumMod val="75000"/>
                  </a:schemeClr>
                </a:solidFill>
              </a:rPr>
              <a:t>Познавательные:</a:t>
            </a:r>
            <a:r>
              <a:rPr lang="x-none" sz="20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x-none" sz="2000" i="1" smtClean="0">
                <a:solidFill>
                  <a:schemeClr val="tx2">
                    <a:lumMod val="75000"/>
                  </a:schemeClr>
                </a:solidFill>
              </a:rPr>
              <a:t>ориентироваться в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произведении, дополнительных источниках информации</a:t>
            </a:r>
            <a:r>
              <a:rPr lang="x-none" sz="2000" i="1" smtClean="0">
                <a:solidFill>
                  <a:schemeClr val="tx2">
                    <a:lumMod val="75000"/>
                  </a:schemeClr>
                </a:solidFill>
              </a:rPr>
              <a:t>; отвечать на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предложенные </a:t>
            </a:r>
            <a:r>
              <a:rPr lang="x-none" sz="2000" i="1" smtClean="0">
                <a:solidFill>
                  <a:schemeClr val="tx2">
                    <a:lumMod val="75000"/>
                  </a:schemeClr>
                </a:solidFill>
              </a:rPr>
              <a:t>вопросы; 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выделять главное, анализировать, аргументировать свою точку зрения.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4221088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000" b="1" smtClean="0">
                <a:solidFill>
                  <a:schemeClr val="tx2">
                    <a:lumMod val="75000"/>
                  </a:schemeClr>
                </a:solidFill>
              </a:rPr>
              <a:t>Регулятивные:</a:t>
            </a:r>
            <a:r>
              <a:rPr lang="x-none" sz="2000" i="1" smtClean="0">
                <a:solidFill>
                  <a:schemeClr val="tx2">
                    <a:lumMod val="75000"/>
                  </a:schemeClr>
                </a:solidFill>
              </a:rPr>
              <a:t> организовывать свое рабочее место; овладевать способностями понимать учебные задачи, отвечать на вопросы, обобщать, делать выводы, оценивать свои достижения на уроке.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5157192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000" b="1" smtClean="0">
                <a:solidFill>
                  <a:schemeClr val="tx2">
                    <a:lumMod val="75000"/>
                  </a:schemeClr>
                </a:solidFill>
              </a:rPr>
              <a:t>Коммуникативные:</a:t>
            </a:r>
            <a:r>
              <a:rPr lang="x-none" sz="200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x-none" sz="2000" i="1" smtClean="0">
                <a:solidFill>
                  <a:schemeClr val="tx2">
                    <a:lumMod val="75000"/>
                  </a:schemeClr>
                </a:solidFill>
              </a:rPr>
              <a:t>формировать готовность вести диалог; участвовать в коллективном обсуждении; подбирать аргументы для подтверждения собственной позиции</a:t>
            </a: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« Какой смысл вкладывает Н.С. Лесков в понятие «праведник»? Соответствует ли позиция писателя общепринятой?»</a:t>
            </a:r>
            <a:endParaRPr lang="ru-RU" sz="2800" dirty="0"/>
          </a:p>
        </p:txBody>
      </p:sp>
      <p:pic>
        <p:nvPicPr>
          <p:cNvPr id="3" name="Рисунок 2" descr="ГРАДУСНИК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1835696" y="1556792"/>
            <a:ext cx="4968552" cy="4968552"/>
          </a:xfrm>
          <a:prstGeom prst="rect">
            <a:avLst/>
          </a:prstGeom>
        </p:spPr>
      </p:pic>
      <p:sp>
        <p:nvSpPr>
          <p:cNvPr id="4" name="Стрелка влево 3"/>
          <p:cNvSpPr/>
          <p:nvPr/>
        </p:nvSpPr>
        <p:spPr>
          <a:xfrm>
            <a:off x="4644008" y="1700808"/>
            <a:ext cx="4176464" cy="1080120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Соответствует общепринятой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4716016" y="2924944"/>
            <a:ext cx="4176464" cy="1080120"/>
          </a:xfrm>
          <a:prstGeom prst="lef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Больше все же соответствует общепринятой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трелка влево 5"/>
          <p:cNvSpPr/>
          <p:nvPr/>
        </p:nvSpPr>
        <p:spPr>
          <a:xfrm>
            <a:off x="4716016" y="4149080"/>
            <a:ext cx="4176464" cy="108012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Больше все же не соответствует общепринятой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Стрелка влево 6"/>
          <p:cNvSpPr/>
          <p:nvPr/>
        </p:nvSpPr>
        <p:spPr>
          <a:xfrm>
            <a:off x="4716016" y="5301208"/>
            <a:ext cx="4176464" cy="1080120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Не соответствует общепринятой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Правила дискуссии: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988840"/>
            <a:ext cx="4689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1. Получаем задание для группы.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2852936"/>
            <a:ext cx="5058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3. Определяем линию обсуждения.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2420888"/>
            <a:ext cx="5170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2. Определяем свое место в группе.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3284984"/>
            <a:ext cx="3540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4. Обсуждаем проблему.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3717032"/>
            <a:ext cx="78740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5. Свои тезисы и предположения записываем в рабочую 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тетрадь.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450912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6. Общие (согласованны выводы, предположения, аргументы записываем на листы.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Докажите или опровергните предложенную проблему</a:t>
            </a:r>
            <a:endParaRPr lang="ru-RU" sz="2800" dirty="0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179512" y="1628800"/>
            <a:ext cx="1728192" cy="3168352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Иван </a:t>
            </a:r>
            <a:r>
              <a:rPr lang="ru-RU" dirty="0" err="1" smtClean="0">
                <a:solidFill>
                  <a:srgbClr val="FF0000"/>
                </a:solidFill>
              </a:rPr>
              <a:t>Флягин</a:t>
            </a:r>
            <a:r>
              <a:rPr lang="ru-RU" dirty="0" smtClean="0">
                <a:solidFill>
                  <a:srgbClr val="FF0000"/>
                </a:solidFill>
              </a:rPr>
              <a:t> не готов воспринимать выпавшие на его долю испытания как должное, а стремится уйти от них.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4860032" y="2924944"/>
            <a:ext cx="1728192" cy="3168352"/>
          </a:xfrm>
          <a:prstGeom prst="flowChartMagneticDisk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Хронология изображенных событий в повести не влияет на композицию произведения.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7092280" y="2996952"/>
            <a:ext cx="1728192" cy="3168352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Тяжелые жизненные испытания не стали уроком для Ивана </a:t>
            </a:r>
            <a:r>
              <a:rPr lang="ru-RU" dirty="0" err="1" smtClean="0">
                <a:solidFill>
                  <a:srgbClr val="FF0000"/>
                </a:solidFill>
              </a:rPr>
              <a:t>Флягина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2195736" y="1628800"/>
            <a:ext cx="1728192" cy="3168352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Люди, попадавшиеся на пути главному герою, - случайные жизненные попутчики.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Дополнительные вопросы:</a:t>
            </a:r>
            <a:endParaRPr lang="ru-RU" sz="2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9552" y="1556792"/>
          <a:ext cx="8136904" cy="4820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268252"/>
                <a:gridCol w="2034226"/>
                <a:gridCol w="2034226"/>
              </a:tblGrid>
              <a:tr h="2833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группа</a:t>
                      </a:r>
                      <a:endParaRPr lang="ru-RU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группа</a:t>
                      </a:r>
                      <a:endParaRPr lang="ru-RU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группа</a:t>
                      </a:r>
                      <a:endParaRPr lang="ru-RU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группа</a:t>
                      </a:r>
                      <a:endParaRPr lang="ru-RU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45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- Почему Иван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Флягин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решил сопротивляться судьбе?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- Определите положительных и отрицательных героев повести.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Составьте композиционный и хронологический план произведения.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Сравните жизнь главного героя в усадьбе, в плену и у князя?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082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- Почему он не захотел пойти в монастырь?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- Как складываются отношения Ивана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Флягина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с людьми?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Есть ли между ними разница?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Что общего в этой жизни и в чем отличие?</a:t>
                      </a: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9831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 Почему так рвался бежать из плена?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 Кого и за что Иван Голован уважает, а к кому и почему относится презрительно?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Можно ли утверждать, что каждое последующее событие было большим испытанием для Ивана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Флягина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чем предыдущее?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Какие испытания для Ивана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Флягина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были наиболее трудными: физические или моральные?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692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Тема урока: «Тема странничества в повести Н.С.Лескова «Очарованный странник»</vt:lpstr>
      <vt:lpstr>Цели и задачи урока:</vt:lpstr>
      <vt:lpstr>Главная цель дискуссии - подготовить ответ на вопрос:</vt:lpstr>
      <vt:lpstr>Планируемые результаты обучения:</vt:lpstr>
      <vt:lpstr>Планируемые результаты обучения:</vt:lpstr>
      <vt:lpstr>« Какой смысл вкладывает Н.С. Лесков в понятие «праведник»? Соответствует ли позиция писателя общепринятой?»</vt:lpstr>
      <vt:lpstr>Правила дискуссии:</vt:lpstr>
      <vt:lpstr>Докажите или опровергните предложенную проблему</vt:lpstr>
      <vt:lpstr>Дополнительные вопросы:</vt:lpstr>
      <vt:lpstr>Запись ответов:</vt:lpstr>
      <vt:lpstr>Ответ на вопрос:</vt:lpstr>
      <vt:lpstr>Подведение итогов:</vt:lpstr>
      <vt:lpstr>Домашнее задание:</vt:lpstr>
      <vt:lpstr>Слайд 14</vt:lpstr>
      <vt:lpstr>Слайд 15</vt:lpstr>
      <vt:lpstr>Источники изображений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Дмитрий</cp:lastModifiedBy>
  <cp:revision>57</cp:revision>
  <dcterms:created xsi:type="dcterms:W3CDTF">2017-10-11T08:42:43Z</dcterms:created>
  <dcterms:modified xsi:type="dcterms:W3CDTF">2018-01-21T06:23:45Z</dcterms:modified>
</cp:coreProperties>
</file>